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  <p:sldId id="268" r:id="rId14"/>
    <p:sldId id="270" r:id="rId15"/>
    <p:sldId id="269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542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3522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92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941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367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43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90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541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6386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79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28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380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09511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382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848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24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24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12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95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kavehbc/Cloudchain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Cloudchain: a </a:t>
            </a:r>
            <a:r>
              <a:rPr lang="en-US" dirty="0" err="1"/>
              <a:t>Blockchain</a:t>
            </a:r>
            <a:r>
              <a:rPr lang="en-US" dirty="0"/>
              <a:t>-based </a:t>
            </a:r>
            <a:r>
              <a:rPr lang="en-US" dirty="0" smtClean="0"/>
              <a:t>Coopetition Differential </a:t>
            </a:r>
            <a:r>
              <a:rPr lang="en-US" dirty="0"/>
              <a:t>Game Model for Cloud Computing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730827"/>
            <a:ext cx="8791575" cy="259269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2400" b="1" u="sng" dirty="0"/>
              <a:t>Mona </a:t>
            </a:r>
            <a:r>
              <a:rPr lang="en-US" sz="2400" b="1" u="sng" dirty="0" smtClean="0"/>
              <a:t>Taghavi</a:t>
            </a:r>
            <a:r>
              <a:rPr lang="en-US" sz="2400" dirty="0" smtClean="0"/>
              <a:t>, </a:t>
            </a:r>
            <a:r>
              <a:rPr lang="en-US" sz="2400" dirty="0"/>
              <a:t>Jamal </a:t>
            </a:r>
            <a:r>
              <a:rPr lang="en-US" sz="2400" dirty="0" smtClean="0"/>
              <a:t>Bentahar, </a:t>
            </a:r>
            <a:r>
              <a:rPr lang="en-US" sz="2400" dirty="0"/>
              <a:t>Hadi </a:t>
            </a:r>
            <a:r>
              <a:rPr lang="en-US" sz="2400" dirty="0" smtClean="0"/>
              <a:t>Otrok, Kaveh Bakhtiyari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Concordia University, Montreal</a:t>
            </a:r>
            <a:r>
              <a:rPr lang="en-US" dirty="0"/>
              <a:t>, </a:t>
            </a:r>
            <a:r>
              <a:rPr lang="en-US" dirty="0" smtClean="0"/>
              <a:t>Canada</a:t>
            </a:r>
          </a:p>
          <a:p>
            <a:pPr algn="ctr"/>
            <a:r>
              <a:rPr lang="en-US" dirty="0" err="1" smtClean="0"/>
              <a:t>Khalifa</a:t>
            </a:r>
            <a:r>
              <a:rPr lang="en-US" dirty="0" smtClean="0"/>
              <a:t> university,  Abu </a:t>
            </a:r>
            <a:r>
              <a:rPr lang="en-US" dirty="0" err="1" smtClean="0"/>
              <a:t>dhabi</a:t>
            </a:r>
            <a:r>
              <a:rPr lang="en-US" dirty="0" smtClean="0"/>
              <a:t>, UAE</a:t>
            </a:r>
            <a:endParaRPr lang="en-US" dirty="0"/>
          </a:p>
          <a:p>
            <a:pPr algn="ctr"/>
            <a:r>
              <a:rPr lang="nl-NL" dirty="0"/>
              <a:t>University of Duisburg-Essen, Duisburg, </a:t>
            </a:r>
            <a:r>
              <a:rPr lang="nl-NL" dirty="0" smtClean="0"/>
              <a:t>Germany</a:t>
            </a:r>
          </a:p>
          <a:p>
            <a:pPr algn="ctr"/>
            <a:r>
              <a:rPr lang="nl-NL" dirty="0" smtClean="0"/>
              <a:t>National university of malaysia, bangi, malaysia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310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46705" y="609601"/>
            <a:ext cx="9800337" cy="1141926"/>
          </a:xfrm>
        </p:spPr>
        <p:txBody>
          <a:bodyPr/>
          <a:lstStyle/>
          <a:p>
            <a:r>
              <a:rPr lang="en-US" dirty="0" smtClean="0"/>
              <a:t>traditional cloud federations</a:t>
            </a:r>
            <a:endParaRPr lang="en-US" dirty="0"/>
          </a:p>
        </p:txBody>
      </p:sp>
      <p:pic>
        <p:nvPicPr>
          <p:cNvPr id="4" name="Content Placeholder 3" descr="1.jp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726" t="7674" r="11542" b="11036"/>
          <a:stretch/>
        </p:blipFill>
        <p:spPr>
          <a:xfrm>
            <a:off x="6091707" y="2305318"/>
            <a:ext cx="4520485" cy="2691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4932123" cy="354171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stability of </a:t>
            </a:r>
            <a:r>
              <a:rPr lang="en-US" sz="2400" dirty="0" smtClean="0"/>
              <a:t>a federation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 fair revenue </a:t>
            </a:r>
            <a:r>
              <a:rPr lang="en-US" sz="2400" dirty="0"/>
              <a:t>sharing </a:t>
            </a:r>
            <a:r>
              <a:rPr lang="en-US" sz="2400" dirty="0" smtClean="0"/>
              <a:t>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presence of unknown and untrusted </a:t>
            </a:r>
            <a:r>
              <a:rPr lang="en-US" sz="2400" dirty="0" smtClean="0"/>
              <a:t>participants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The security </a:t>
            </a:r>
            <a:r>
              <a:rPr lang="en-US" sz="2400" dirty="0"/>
              <a:t>and privacy </a:t>
            </a:r>
            <a:r>
              <a:rPr lang="en-US" sz="2400" dirty="0" smtClean="0"/>
              <a:t>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466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496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3702" y="6014434"/>
            <a:ext cx="2202286" cy="69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714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70456"/>
            <a:ext cx="9905998" cy="1826632"/>
          </a:xfrm>
        </p:spPr>
        <p:txBody>
          <a:bodyPr/>
          <a:lstStyle/>
          <a:p>
            <a:r>
              <a:rPr lang="en-US" dirty="0" smtClean="0"/>
              <a:t>What is the </a:t>
            </a:r>
            <a:r>
              <a:rPr lang="en-US" dirty="0" err="1" smtClean="0"/>
              <a:t>blockchain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408" y="1697843"/>
            <a:ext cx="7430430" cy="4458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298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smart contract?</a:t>
            </a:r>
            <a:endParaRPr lang="en-US" dirty="0"/>
          </a:p>
        </p:txBody>
      </p:sp>
      <p:pic>
        <p:nvPicPr>
          <p:cNvPr id="4" name="Content Placeholder 3" descr="5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943765" y="1785849"/>
            <a:ext cx="6301295" cy="35417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764" y="2915769"/>
            <a:ext cx="6301295" cy="34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1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7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206796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297" y="5916770"/>
            <a:ext cx="2351823" cy="81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5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54"/>
            <a:ext cx="12192000" cy="685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9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1061"/>
          <a:stretch/>
        </p:blipFill>
        <p:spPr>
          <a:xfrm>
            <a:off x="1141413" y="927280"/>
            <a:ext cx="10150751" cy="5074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03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10.jpg"/>
          <p:cNvPicPr>
            <a:picLocks noChangeAspect="1"/>
          </p:cNvPicPr>
          <p:nvPr/>
        </p:nvPicPr>
        <p:blipFill rotWithShape="1">
          <a:blip r:embed="rId2"/>
          <a:srcRect b="15220"/>
          <a:stretch/>
        </p:blipFill>
        <p:spPr>
          <a:xfrm>
            <a:off x="1141412" y="618519"/>
            <a:ext cx="9905999" cy="48916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99587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 problem of </a:t>
            </a:r>
            <a:br>
              <a:rPr lang="en-US" dirty="0" smtClean="0"/>
            </a:br>
            <a:r>
              <a:rPr lang="en-US" dirty="0" smtClean="0"/>
              <a:t>Cloud </a:t>
            </a:r>
            <a:r>
              <a:rPr lang="en-US" dirty="0"/>
              <a:t>provider as a requester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016" y="2249487"/>
            <a:ext cx="7790789" cy="1408113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554" y="4153438"/>
            <a:ext cx="6588909" cy="19125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1580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Optimization problem of </a:t>
            </a:r>
            <a:br>
              <a:rPr lang="en-US" dirty="0" smtClean="0"/>
            </a:br>
            <a:r>
              <a:rPr lang="en-US" dirty="0" smtClean="0"/>
              <a:t>Cloud </a:t>
            </a:r>
            <a:r>
              <a:rPr lang="en-US" dirty="0"/>
              <a:t>provider as a </a:t>
            </a:r>
            <a:r>
              <a:rPr lang="en-US" dirty="0" smtClean="0"/>
              <a:t>supplier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387" y="2284658"/>
            <a:ext cx="8196259" cy="14115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314" y="4172419"/>
            <a:ext cx="6109050" cy="20554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2652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Optimal Gas cost and reputation value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0351" y="4242045"/>
            <a:ext cx="8385648" cy="1437539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351" y="2829569"/>
            <a:ext cx="8385647" cy="1412476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024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Solidity </a:t>
            </a:r>
            <a:r>
              <a:rPr lang="en-US" sz="3200" dirty="0"/>
              <a:t>(version 0.4.24</a:t>
            </a:r>
            <a:r>
              <a:rPr lang="en-US" sz="3200" dirty="0" smtClean="0"/>
              <a:t>)</a:t>
            </a:r>
          </a:p>
          <a:p>
            <a:pPr marL="1204913" lvl="1" indent="-747713">
              <a:buFont typeface="Wingdings" panose="05000000000000000000" pitchFamily="2" charset="2"/>
              <a:buChar char="Ø"/>
            </a:pP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github.com/kavehbc/Cloudchain</a:t>
            </a:r>
            <a:endParaRPr lang="en-US" sz="2800" dirty="0" smtClean="0"/>
          </a:p>
          <a:p>
            <a:pPr marL="1204913" lvl="1" indent="-747713">
              <a:buFont typeface="Wingdings" panose="05000000000000000000" pitchFamily="2" charset="2"/>
              <a:buChar char="Ø"/>
            </a:pPr>
            <a:r>
              <a:rPr lang="en-US" sz="2800" dirty="0" smtClean="0"/>
              <a:t>Minimum </a:t>
            </a:r>
            <a:r>
              <a:rPr lang="en-US" sz="2800" dirty="0"/>
              <a:t>consumption of gas per </a:t>
            </a:r>
            <a:r>
              <a:rPr lang="en-US" sz="2800" dirty="0" smtClean="0"/>
              <a:t>each transaction</a:t>
            </a:r>
          </a:p>
          <a:p>
            <a:pPr marL="1204913" lvl="1" indent="-747713">
              <a:buFont typeface="Wingdings" panose="05000000000000000000" pitchFamily="2" charset="2"/>
              <a:buChar char="Ø"/>
            </a:pPr>
            <a:r>
              <a:rPr lang="en-US" sz="2800" dirty="0" smtClean="0"/>
              <a:t>Tested </a:t>
            </a:r>
            <a:r>
              <a:rPr lang="en-US" sz="2800" dirty="0"/>
              <a:t>using </a:t>
            </a:r>
            <a:r>
              <a:rPr lang="en-US" sz="2800" dirty="0" smtClean="0"/>
              <a:t>remix</a:t>
            </a:r>
          </a:p>
          <a:p>
            <a:pPr lvl="1"/>
            <a:endParaRPr lang="en-US" sz="2800" dirty="0" smtClean="0"/>
          </a:p>
          <a:p>
            <a:pPr lvl="1"/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pPr lvl="1"/>
            <a:endParaRPr lang="en-US" sz="2800" dirty="0"/>
          </a:p>
          <a:p>
            <a:pPr marL="457200" lvl="1" indent="0">
              <a:buNone/>
            </a:pPr>
            <a:endParaRPr lang="en-US" sz="2800" dirty="0" smtClean="0"/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12478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8118498" cy="64662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Simulated cloud service trading among real-world providers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053" y="1868500"/>
            <a:ext cx="3503715" cy="131608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462" y="4443913"/>
            <a:ext cx="3937773" cy="22130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411" y="1856795"/>
            <a:ext cx="4542456" cy="9977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74" y="2989157"/>
            <a:ext cx="3470162" cy="18026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024" y="3607776"/>
            <a:ext cx="4572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18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415" y="534112"/>
            <a:ext cx="9844266" cy="88831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Provider's estimated transactions and costs on Cloudchain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5621" y="1783605"/>
            <a:ext cx="9667855" cy="458093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44049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4" y="618518"/>
            <a:ext cx="10225282" cy="106960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Optimal gas price of the tree cloud requesters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648" y="2040357"/>
            <a:ext cx="5088577" cy="451251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73674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80893"/>
            <a:ext cx="10225282" cy="106960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Microsoft's optimal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reputation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046" y="1350498"/>
            <a:ext cx="6372663" cy="5169334"/>
          </a:xfrm>
        </p:spPr>
      </p:pic>
    </p:spTree>
    <p:extLst>
      <p:ext uri="{BB962C8B-B14F-4D97-AF65-F5344CB8AC3E}">
        <p14:creationId xmlns:p14="http://schemas.microsoft.com/office/powerpoint/2010/main" val="2481443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80893"/>
            <a:ext cx="10225282" cy="106960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Average of cloud providers'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profit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and demands' evolution in Nash Equilibrium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5965" y="1856938"/>
            <a:ext cx="8632264" cy="432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31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666" y="44244"/>
            <a:ext cx="7342495" cy="6813756"/>
          </a:xfrm>
        </p:spPr>
      </p:pic>
    </p:spTree>
    <p:extLst>
      <p:ext uri="{BB962C8B-B14F-4D97-AF65-F5344CB8AC3E}">
        <p14:creationId xmlns:p14="http://schemas.microsoft.com/office/powerpoint/2010/main" val="15971707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1288</TotalTime>
  <Words>155</Words>
  <Application>Microsoft Office PowerPoint</Application>
  <PresentationFormat>Widescreen</PresentationFormat>
  <Paragraphs>32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Trebuchet MS</vt:lpstr>
      <vt:lpstr>Tw Cen MT</vt:lpstr>
      <vt:lpstr>Wingdings</vt:lpstr>
      <vt:lpstr>Circuit</vt:lpstr>
      <vt:lpstr>Cloudchain: a Blockchain-based Coopetition Differential Game Model for Cloud Computing</vt:lpstr>
      <vt:lpstr>traditional cloud federations</vt:lpstr>
      <vt:lpstr>PowerPoint Presentation</vt:lpstr>
      <vt:lpstr>What is the blockchain?</vt:lpstr>
      <vt:lpstr>What is a smart contract?</vt:lpstr>
      <vt:lpstr>PowerPoint Presentation</vt:lpstr>
      <vt:lpstr>PowerPoint Presentation</vt:lpstr>
      <vt:lpstr>PowerPoint Presentation</vt:lpstr>
      <vt:lpstr>PowerPoint Presentation</vt:lpstr>
      <vt:lpstr>Optimization problem of  Cloud provider as a requester</vt:lpstr>
      <vt:lpstr>Optimization problem of  Cloud provider as a supplier</vt:lpstr>
      <vt:lpstr>Optimal Gas cost and reputation value</vt:lpstr>
      <vt:lpstr>Implementation</vt:lpstr>
      <vt:lpstr>Simulated cloud service trading among real-world providers</vt:lpstr>
      <vt:lpstr>Provider's estimated transactions and costs on Cloudchain</vt:lpstr>
      <vt:lpstr>Optimal gas price of the tree cloud requesters</vt:lpstr>
      <vt:lpstr>Microsoft's optimal reputation</vt:lpstr>
      <vt:lpstr>Average of cloud providers' profit and demands' evolution in Nash Equilibrium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Cloudchain: a Blockchain-based Coopetition Dierential Game Model for Cloud Computing</dc:title>
  <dc:creator>Kaveh Bakhtiyari</dc:creator>
  <cp:lastModifiedBy>M</cp:lastModifiedBy>
  <cp:revision>28</cp:revision>
  <dcterms:created xsi:type="dcterms:W3CDTF">2018-11-06T05:03:12Z</dcterms:created>
  <dcterms:modified xsi:type="dcterms:W3CDTF">2018-11-13T07:10:12Z</dcterms:modified>
</cp:coreProperties>
</file>